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6" r:id="rId3"/>
    <p:sldId id="267" r:id="rId4"/>
    <p:sldId id="257" r:id="rId5"/>
    <p:sldId id="258" r:id="rId6"/>
    <p:sldId id="264" r:id="rId7"/>
    <p:sldId id="268" r:id="rId8"/>
    <p:sldId id="269" r:id="rId9"/>
    <p:sldId id="270" r:id="rId10"/>
    <p:sldId id="259" r:id="rId11"/>
    <p:sldId id="260" r:id="rId12"/>
    <p:sldId id="261" r:id="rId13"/>
    <p:sldId id="262" r:id="rId14"/>
    <p:sldId id="263" r:id="rId15"/>
    <p:sldId id="272" r:id="rId16"/>
    <p:sldId id="271" r:id="rId17"/>
    <p:sldId id="273" r:id="rId18"/>
    <p:sldId id="275" r:id="rId19"/>
    <p:sldId id="276" r:id="rId20"/>
    <p:sldId id="277" r:id="rId21"/>
    <p:sldId id="278" r:id="rId22"/>
    <p:sldId id="279" r:id="rId23"/>
    <p:sldId id="280" r:id="rId24"/>
    <p:sldId id="281" r:id="rId25"/>
    <p:sldId id="282"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3/12/2019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3/12/2019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smtClean="0"/>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3/12/2019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3/12/2019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3/12/2019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3/12/2019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3/12/2019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smtClean="0"/>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3/12/2019</a:t>
            </a:fld>
            <a:endParaRPr lang="en-US" dirty="0"/>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ecomputernotes.com/fundamental/input-output-and-memory/what-is-a-printer-and-what-are-the-different-types-of-printer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7995" y="2062521"/>
            <a:ext cx="9001462" cy="2387600"/>
          </a:xfrm>
        </p:spPr>
        <p:txBody>
          <a:bodyPr/>
          <a:lstStyle/>
          <a:p>
            <a:r>
              <a:rPr lang="en-US" dirty="0" smtClean="0"/>
              <a:t>Data communication and  </a:t>
            </a:r>
            <a:br>
              <a:rPr lang="en-US" dirty="0" smtClean="0"/>
            </a:br>
            <a:r>
              <a:rPr lang="en-US" dirty="0" smtClean="0"/>
              <a:t>Networking</a:t>
            </a:r>
            <a:endParaRPr lang="en-US" dirty="0"/>
          </a:p>
        </p:txBody>
      </p:sp>
    </p:spTree>
    <p:extLst>
      <p:ext uri="{BB962C8B-B14F-4D97-AF65-F5344CB8AC3E}">
        <p14:creationId xmlns:p14="http://schemas.microsoft.com/office/powerpoint/2010/main" val="30335004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Modes of data transmission</a:t>
            </a:r>
            <a:endParaRPr lang="en-US" dirty="0"/>
          </a:p>
        </p:txBody>
      </p:sp>
      <p:sp>
        <p:nvSpPr>
          <p:cNvPr id="3" name="Content Placeholder 2"/>
          <p:cNvSpPr>
            <a:spLocks noGrp="1"/>
          </p:cNvSpPr>
          <p:nvPr>
            <p:ph idx="1"/>
          </p:nvPr>
        </p:nvSpPr>
        <p:spPr>
          <a:xfrm>
            <a:off x="913795" y="2096063"/>
            <a:ext cx="10353762" cy="3855279"/>
          </a:xfrm>
        </p:spPr>
        <p:txBody>
          <a:bodyPr>
            <a:normAutofit/>
          </a:bodyPr>
          <a:lstStyle/>
          <a:p>
            <a:pPr marL="457200" indent="-457200">
              <a:buFont typeface="+mj-lt"/>
              <a:buAutoNum type="arabicPeriod"/>
            </a:pPr>
            <a:r>
              <a:rPr lang="en-US" sz="2400" i="1" dirty="0" smtClean="0"/>
              <a:t>Simplex </a:t>
            </a:r>
            <a:r>
              <a:rPr lang="en-US" sz="2400" i="1" dirty="0"/>
              <a:t>MODE</a:t>
            </a:r>
          </a:p>
          <a:p>
            <a:pPr marL="0" indent="0">
              <a:buNone/>
            </a:pPr>
            <a:r>
              <a:rPr lang="en-US" sz="2400" dirty="0" smtClean="0"/>
              <a:t>Refers </a:t>
            </a:r>
            <a:r>
              <a:rPr lang="en-US" sz="2400" dirty="0"/>
              <a:t>to communication that occurs </a:t>
            </a:r>
            <a:r>
              <a:rPr lang="en-US" sz="2400" dirty="0" smtClean="0"/>
              <a:t>in one </a:t>
            </a:r>
            <a:r>
              <a:rPr lang="en-US" sz="2400" dirty="0"/>
              <a:t>direction only. Examples radio broadcast, keyboard / </a:t>
            </a:r>
            <a:r>
              <a:rPr lang="en-US" sz="2400" dirty="0" smtClean="0"/>
              <a:t>mouse inputs </a:t>
            </a:r>
            <a:r>
              <a:rPr lang="en-US" sz="2400" dirty="0"/>
              <a:t>to CPU, internet multicast, and one – lane and </a:t>
            </a:r>
            <a:r>
              <a:rPr lang="en-US" sz="2400" dirty="0" smtClean="0"/>
              <a:t>one side road </a:t>
            </a:r>
            <a:r>
              <a:rPr lang="en-US" sz="2400" dirty="0"/>
              <a:t>only</a:t>
            </a:r>
            <a:r>
              <a:rPr lang="en-US" sz="2400" dirty="0" smtClean="0"/>
              <a:t>.</a:t>
            </a:r>
          </a:p>
          <a:p>
            <a:pPr marL="0" indent="0">
              <a:buNone/>
            </a:pPr>
            <a:endParaRPr lang="en-US" sz="2400" dirty="0"/>
          </a:p>
        </p:txBody>
      </p:sp>
      <p:pic>
        <p:nvPicPr>
          <p:cNvPr id="4" name="Picture 3"/>
          <p:cNvPicPr>
            <a:picLocks noChangeAspect="1"/>
          </p:cNvPicPr>
          <p:nvPr/>
        </p:nvPicPr>
        <p:blipFill>
          <a:blip r:embed="rId2"/>
          <a:stretch>
            <a:fillRect/>
          </a:stretch>
        </p:blipFill>
        <p:spPr>
          <a:xfrm>
            <a:off x="5718221" y="4023702"/>
            <a:ext cx="5116348" cy="1868483"/>
          </a:xfrm>
          <a:prstGeom prst="rect">
            <a:avLst/>
          </a:prstGeom>
        </p:spPr>
      </p:pic>
    </p:spTree>
    <p:extLst>
      <p:ext uri="{BB962C8B-B14F-4D97-AF65-F5344CB8AC3E}">
        <p14:creationId xmlns:p14="http://schemas.microsoft.com/office/powerpoint/2010/main" val="33349805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Modes of data transmission CONT…</a:t>
            </a:r>
            <a:endParaRPr lang="en-US" dirty="0"/>
          </a:p>
        </p:txBody>
      </p:sp>
      <p:sp>
        <p:nvSpPr>
          <p:cNvPr id="3" name="Content Placeholder 2"/>
          <p:cNvSpPr>
            <a:spLocks noGrp="1"/>
          </p:cNvSpPr>
          <p:nvPr>
            <p:ph idx="1"/>
          </p:nvPr>
        </p:nvSpPr>
        <p:spPr/>
        <p:txBody>
          <a:bodyPr>
            <a:normAutofit/>
          </a:bodyPr>
          <a:lstStyle/>
          <a:p>
            <a:pPr marL="457200" indent="-457200">
              <a:buAutoNum type="arabicPeriod" startAt="2"/>
            </a:pPr>
            <a:r>
              <a:rPr lang="en-US" sz="2400" i="1" dirty="0" smtClean="0"/>
              <a:t>Half Duplex Mode</a:t>
            </a:r>
          </a:p>
          <a:p>
            <a:pPr marL="0" indent="0" algn="just">
              <a:buNone/>
            </a:pPr>
            <a:r>
              <a:rPr lang="en-US" dirty="0" smtClean="0"/>
              <a:t>system </a:t>
            </a:r>
            <a:r>
              <a:rPr lang="en-US" dirty="0"/>
              <a:t>provides communication </a:t>
            </a:r>
            <a:r>
              <a:rPr lang="en-US" dirty="0" smtClean="0"/>
              <a:t>in both </a:t>
            </a:r>
            <a:r>
              <a:rPr lang="en-US" dirty="0"/>
              <a:t>directions, but only one direction at a time (</a:t>
            </a:r>
            <a:r>
              <a:rPr lang="en-US" dirty="0" smtClean="0"/>
              <a:t>not simultaneously</a:t>
            </a:r>
            <a:r>
              <a:rPr lang="en-US" dirty="0"/>
              <a:t>). Typically, once a party begins receiving </a:t>
            </a:r>
            <a:r>
              <a:rPr lang="en-US" dirty="0" smtClean="0"/>
              <a:t>a signal</a:t>
            </a:r>
            <a:r>
              <a:rPr lang="en-US" dirty="0"/>
              <a:t>, it must wait for the transmitter to stop transmitting, </a:t>
            </a:r>
            <a:r>
              <a:rPr lang="en-US" dirty="0" smtClean="0"/>
              <a:t>before replying</a:t>
            </a:r>
            <a:r>
              <a:rPr lang="en-US" dirty="0"/>
              <a:t>. Examples walkie-talkie, one-lane road with </a:t>
            </a:r>
            <a:r>
              <a:rPr lang="en-US" dirty="0" smtClean="0"/>
              <a:t>traffic controllers </a:t>
            </a:r>
            <a:r>
              <a:rPr lang="en-US" dirty="0"/>
              <a:t>at each end</a:t>
            </a:r>
            <a:r>
              <a:rPr lang="en-US" dirty="0" smtClean="0"/>
              <a:t>.</a:t>
            </a:r>
          </a:p>
          <a:p>
            <a:endParaRPr lang="en-US" sz="2200" dirty="0"/>
          </a:p>
        </p:txBody>
      </p:sp>
      <p:pic>
        <p:nvPicPr>
          <p:cNvPr id="4" name="Picture 3"/>
          <p:cNvPicPr>
            <a:picLocks noChangeAspect="1"/>
          </p:cNvPicPr>
          <p:nvPr/>
        </p:nvPicPr>
        <p:blipFill>
          <a:blip r:embed="rId2"/>
          <a:stretch>
            <a:fillRect/>
          </a:stretch>
        </p:blipFill>
        <p:spPr>
          <a:xfrm>
            <a:off x="5731099" y="3943632"/>
            <a:ext cx="5536457" cy="1826094"/>
          </a:xfrm>
          <a:prstGeom prst="rect">
            <a:avLst/>
          </a:prstGeom>
        </p:spPr>
      </p:pic>
    </p:spTree>
    <p:extLst>
      <p:ext uri="{BB962C8B-B14F-4D97-AF65-F5344CB8AC3E}">
        <p14:creationId xmlns:p14="http://schemas.microsoft.com/office/powerpoint/2010/main" val="16496025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Modes of data transmission CONT…</a:t>
            </a:r>
          </a:p>
        </p:txBody>
      </p:sp>
      <p:sp>
        <p:nvSpPr>
          <p:cNvPr id="3" name="Content Placeholder 2"/>
          <p:cNvSpPr>
            <a:spLocks noGrp="1"/>
          </p:cNvSpPr>
          <p:nvPr>
            <p:ph idx="1"/>
          </p:nvPr>
        </p:nvSpPr>
        <p:spPr/>
        <p:txBody>
          <a:bodyPr/>
          <a:lstStyle/>
          <a:p>
            <a:pPr marL="457200" indent="-457200">
              <a:buAutoNum type="arabicPeriod" startAt="3"/>
            </a:pPr>
            <a:r>
              <a:rPr lang="en-US" sz="2400" i="1" dirty="0" smtClean="0"/>
              <a:t>Full Duplex</a:t>
            </a:r>
          </a:p>
          <a:p>
            <a:pPr marL="0" indent="0">
              <a:buNone/>
            </a:pPr>
            <a:r>
              <a:rPr lang="en-US" sz="2200" dirty="0" smtClean="0"/>
              <a:t>sometimes </a:t>
            </a:r>
            <a:r>
              <a:rPr lang="en-US" sz="2200" dirty="0"/>
              <a:t>called </a:t>
            </a:r>
            <a:r>
              <a:rPr lang="en-US" sz="2200" dirty="0"/>
              <a:t>double-duplex system </a:t>
            </a:r>
            <a:r>
              <a:rPr lang="en-US" sz="2200" dirty="0"/>
              <a:t>allows communication in both </a:t>
            </a:r>
            <a:r>
              <a:rPr lang="en-US" sz="2200" dirty="0" smtClean="0"/>
              <a:t>directions </a:t>
            </a:r>
            <a:r>
              <a:rPr lang="en-US" sz="2200" dirty="0"/>
              <a:t>simultaneously</a:t>
            </a:r>
            <a:r>
              <a:rPr lang="en-US" sz="2200" dirty="0"/>
              <a:t>.</a:t>
            </a:r>
            <a:r>
              <a:rPr lang="en-US" sz="2200" dirty="0"/>
              <a:t> </a:t>
            </a:r>
            <a:r>
              <a:rPr lang="en-US" sz="2200" dirty="0"/>
              <a:t>A bigger </a:t>
            </a:r>
            <a:r>
              <a:rPr lang="en-US" sz="2200" dirty="0"/>
              <a:t>benefit is the </a:t>
            </a:r>
            <a:r>
              <a:rPr lang="en-US" sz="2200" dirty="0" smtClean="0"/>
              <a:t>increase </a:t>
            </a:r>
            <a:r>
              <a:rPr lang="en-US" sz="2200" dirty="0"/>
              <a:t>in overall </a:t>
            </a:r>
            <a:r>
              <a:rPr lang="en-US" sz="2200" dirty="0" smtClean="0"/>
              <a:t>throughput</a:t>
            </a:r>
          </a:p>
          <a:p>
            <a:pPr marL="0" indent="0">
              <a:buNone/>
            </a:pPr>
            <a:endParaRPr lang="en-US" sz="2200" dirty="0"/>
          </a:p>
        </p:txBody>
      </p:sp>
      <p:pic>
        <p:nvPicPr>
          <p:cNvPr id="4" name="Picture 3"/>
          <p:cNvPicPr>
            <a:picLocks noChangeAspect="1"/>
          </p:cNvPicPr>
          <p:nvPr/>
        </p:nvPicPr>
        <p:blipFill>
          <a:blip r:embed="rId2"/>
          <a:stretch>
            <a:fillRect/>
          </a:stretch>
        </p:blipFill>
        <p:spPr>
          <a:xfrm>
            <a:off x="5485368" y="3687736"/>
            <a:ext cx="5557224" cy="2103464"/>
          </a:xfrm>
          <a:prstGeom prst="rect">
            <a:avLst/>
          </a:prstGeom>
        </p:spPr>
      </p:pic>
    </p:spTree>
    <p:extLst>
      <p:ext uri="{BB962C8B-B14F-4D97-AF65-F5344CB8AC3E}">
        <p14:creationId xmlns:p14="http://schemas.microsoft.com/office/powerpoint/2010/main" val="3469756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architectures</a:t>
            </a:r>
            <a:endParaRPr lang="en-US" dirty="0"/>
          </a:p>
        </p:txBody>
      </p:sp>
      <p:pic>
        <p:nvPicPr>
          <p:cNvPr id="4" name="Content Placeholder 3"/>
          <p:cNvPicPr>
            <a:picLocks noGrp="1" noChangeAspect="1"/>
          </p:cNvPicPr>
          <p:nvPr>
            <p:ph idx="1"/>
          </p:nvPr>
        </p:nvPicPr>
        <p:blipFill>
          <a:blip r:embed="rId2"/>
          <a:stretch>
            <a:fillRect/>
          </a:stretch>
        </p:blipFill>
        <p:spPr>
          <a:xfrm>
            <a:off x="2189408" y="1917178"/>
            <a:ext cx="7714445" cy="4430790"/>
          </a:xfrm>
          <a:prstGeom prst="rect">
            <a:avLst/>
          </a:prstGeom>
        </p:spPr>
      </p:pic>
    </p:spTree>
    <p:extLst>
      <p:ext uri="{BB962C8B-B14F-4D97-AF65-F5344CB8AC3E}">
        <p14:creationId xmlns:p14="http://schemas.microsoft.com/office/powerpoint/2010/main" val="490191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Client-server architecture</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t> A Computer networking model where one </a:t>
            </a:r>
            <a:r>
              <a:rPr lang="en-US" dirty="0" smtClean="0"/>
              <a:t>powerful computer </a:t>
            </a:r>
            <a:r>
              <a:rPr lang="en-US" dirty="0"/>
              <a:t>(servers) provide the different computer network services and all other </a:t>
            </a:r>
            <a:r>
              <a:rPr lang="en-US" dirty="0" smtClean="0"/>
              <a:t>users of </a:t>
            </a:r>
            <a:r>
              <a:rPr lang="en-US" dirty="0"/>
              <a:t>computer  network (clients) access those services to perform user's tasks is known as client/server computer networking model. </a:t>
            </a:r>
          </a:p>
          <a:p>
            <a:pPr marL="0" indent="0">
              <a:buNone/>
            </a:pPr>
            <a:r>
              <a:rPr lang="en-US" dirty="0"/>
              <a:t>• </a:t>
            </a:r>
            <a:r>
              <a:rPr lang="en-US" dirty="0" smtClean="0"/>
              <a:t>Server </a:t>
            </a:r>
          </a:p>
          <a:p>
            <a:pPr marL="0" indent="0">
              <a:buNone/>
            </a:pPr>
            <a:r>
              <a:rPr lang="en-US" sz="2100" dirty="0" smtClean="0"/>
              <a:t>A </a:t>
            </a:r>
            <a:r>
              <a:rPr lang="en-US" sz="2100" dirty="0"/>
              <a:t>server is a specialized computer that controls the network resources and provides services to other computers in the network</a:t>
            </a:r>
            <a:r>
              <a:rPr lang="en-US" sz="2100" dirty="0" smtClean="0"/>
              <a:t>.</a:t>
            </a:r>
            <a:r>
              <a:rPr lang="en-US" sz="2100" dirty="0">
                <a:effectLst/>
              </a:rPr>
              <a:t> A server performs all the major operations like security and network </a:t>
            </a:r>
            <a:r>
              <a:rPr lang="en-US" sz="2100" dirty="0" err="1" smtClean="0">
                <a:effectLst/>
              </a:rPr>
              <a:t>management..A</a:t>
            </a:r>
            <a:r>
              <a:rPr lang="en-US" sz="2100" dirty="0" smtClean="0">
                <a:effectLst/>
              </a:rPr>
              <a:t> </a:t>
            </a:r>
            <a:r>
              <a:rPr lang="en-US" sz="2100" dirty="0">
                <a:effectLst/>
              </a:rPr>
              <a:t>server is also responsible for managing all the network resources such as files, directories, applications &amp; shared devices like </a:t>
            </a:r>
            <a:r>
              <a:rPr lang="en-US" sz="2100" dirty="0">
                <a:effectLst/>
                <a:hlinkClick r:id="rId2" tooltip="Printers are Output devices used to prepare permanent Output devices on paper."/>
              </a:rPr>
              <a:t>printer</a:t>
            </a:r>
            <a:r>
              <a:rPr lang="en-US" sz="2100" dirty="0">
                <a:effectLst/>
              </a:rPr>
              <a:t> etc.</a:t>
            </a:r>
            <a:endParaRPr lang="en-US" sz="2100" dirty="0"/>
          </a:p>
          <a:p>
            <a:pPr marL="0" indent="0">
              <a:buNone/>
            </a:pPr>
            <a:r>
              <a:rPr lang="en-US" dirty="0"/>
              <a:t> </a:t>
            </a:r>
          </a:p>
          <a:p>
            <a:pPr marL="0" indent="0">
              <a:buNone/>
            </a:pPr>
            <a:endParaRPr lang="en-US" dirty="0" smtClean="0"/>
          </a:p>
        </p:txBody>
      </p:sp>
    </p:spTree>
    <p:extLst>
      <p:ext uri="{BB962C8B-B14F-4D97-AF65-F5344CB8AC3E}">
        <p14:creationId xmlns:p14="http://schemas.microsoft.com/office/powerpoint/2010/main" val="14026349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Client-server </a:t>
            </a:r>
            <a:r>
              <a:rPr lang="en-US" dirty="0" smtClean="0"/>
              <a:t>architecture </a:t>
            </a:r>
            <a:r>
              <a:rPr lang="en-US" dirty="0" err="1" smtClean="0"/>
              <a:t>cont</a:t>
            </a:r>
            <a:r>
              <a:rPr lang="en-US" dirty="0" smtClean="0"/>
              <a:t>…</a:t>
            </a:r>
            <a:endParaRPr lang="en-US" dirty="0"/>
          </a:p>
        </p:txBody>
      </p:sp>
      <p:sp>
        <p:nvSpPr>
          <p:cNvPr id="3" name="Content Placeholder 2"/>
          <p:cNvSpPr>
            <a:spLocks noGrp="1"/>
          </p:cNvSpPr>
          <p:nvPr>
            <p:ph idx="1"/>
          </p:nvPr>
        </p:nvSpPr>
        <p:spPr/>
        <p:txBody>
          <a:bodyPr/>
          <a:lstStyle/>
          <a:p>
            <a:r>
              <a:rPr lang="en-US" dirty="0" smtClean="0"/>
              <a:t>Client</a:t>
            </a:r>
          </a:p>
          <a:p>
            <a:pPr lvl="1"/>
            <a:r>
              <a:rPr lang="en-US" dirty="0">
                <a:effectLst/>
              </a:rPr>
              <a:t>All other computers in the network are called clients. A client computer receives the requested services from a server</a:t>
            </a:r>
            <a:r>
              <a:rPr lang="en-US" dirty="0" smtClean="0">
                <a:effectLst/>
              </a:rPr>
              <a:t>.</a:t>
            </a:r>
          </a:p>
          <a:p>
            <a:pPr lvl="1"/>
            <a:r>
              <a:rPr lang="en-US" dirty="0">
                <a:effectLst/>
              </a:rPr>
              <a:t>If any of the clients wants to access these services, it first seeks permission from the server by sending a request</a:t>
            </a:r>
            <a:r>
              <a:rPr lang="en-US" dirty="0" smtClean="0">
                <a:effectLst/>
              </a:rPr>
              <a:t>.</a:t>
            </a:r>
          </a:p>
          <a:p>
            <a:pPr lvl="1"/>
            <a:r>
              <a:rPr lang="en-US" dirty="0">
                <a:effectLst/>
              </a:rPr>
              <a:t>All the clients communicate with each other via centralized </a:t>
            </a:r>
            <a:r>
              <a:rPr lang="en-US" dirty="0" smtClean="0">
                <a:effectLst/>
              </a:rPr>
              <a:t>server</a:t>
            </a:r>
            <a:r>
              <a:rPr lang="en-US" dirty="0" smtClean="0"/>
              <a:t>. </a:t>
            </a:r>
            <a:r>
              <a:rPr lang="en-US" dirty="0" smtClean="0">
                <a:effectLst/>
              </a:rPr>
              <a:t> </a:t>
            </a:r>
            <a:r>
              <a:rPr lang="en-US" dirty="0">
                <a:effectLst/>
              </a:rPr>
              <a:t>If client 1 wants to send data to client 2, it first sends request to server to seek permission for it. The server then sends a signal to client 1 allowing it to initiate the communication.</a:t>
            </a:r>
            <a:endParaRPr lang="en-US" dirty="0"/>
          </a:p>
        </p:txBody>
      </p:sp>
    </p:spTree>
    <p:extLst>
      <p:ext uri="{BB962C8B-B14F-4D97-AF65-F5344CB8AC3E}">
        <p14:creationId xmlns:p14="http://schemas.microsoft.com/office/powerpoint/2010/main" val="6748673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Client-server </a:t>
            </a:r>
            <a:r>
              <a:rPr lang="en-US" dirty="0" smtClean="0"/>
              <a:t>architecture </a:t>
            </a:r>
            <a:r>
              <a:rPr lang="en-US" dirty="0" err="1" smtClean="0"/>
              <a:t>cont</a:t>
            </a:r>
            <a:r>
              <a:rPr lang="en-US" dirty="0" smtClean="0"/>
              <a:t>…</a:t>
            </a:r>
            <a:endParaRPr lang="en-US" dirty="0"/>
          </a:p>
        </p:txBody>
      </p:sp>
      <p:pic>
        <p:nvPicPr>
          <p:cNvPr id="4098" name="Picture 2" descr="Image result for client server network"/>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34079" y="2198786"/>
            <a:ext cx="8283909" cy="4408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35150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Peer to peer architecture </a:t>
            </a:r>
            <a:endParaRPr lang="en-US" dirty="0"/>
          </a:p>
        </p:txBody>
      </p:sp>
      <p:sp>
        <p:nvSpPr>
          <p:cNvPr id="3" name="Content Placeholder 2"/>
          <p:cNvSpPr>
            <a:spLocks noGrp="1"/>
          </p:cNvSpPr>
          <p:nvPr>
            <p:ph idx="1"/>
          </p:nvPr>
        </p:nvSpPr>
        <p:spPr/>
        <p:txBody>
          <a:bodyPr>
            <a:normAutofit fontScale="92500" lnSpcReduction="10000"/>
          </a:bodyPr>
          <a:lstStyle/>
          <a:p>
            <a:r>
              <a:rPr lang="en-US" dirty="0">
                <a:effectLst/>
              </a:rPr>
              <a:t>The peer to peer computing architecture </a:t>
            </a:r>
            <a:r>
              <a:rPr lang="en-US" dirty="0"/>
              <a:t>It is a network with all the </a:t>
            </a:r>
            <a:r>
              <a:rPr lang="en-US" dirty="0" smtClean="0"/>
              <a:t>nodes acting </a:t>
            </a:r>
            <a:r>
              <a:rPr lang="en-US" dirty="0"/>
              <a:t>as both servers and</a:t>
            </a:r>
          </a:p>
          <a:p>
            <a:r>
              <a:rPr lang="en-US" dirty="0"/>
              <a:t>clients.</a:t>
            </a:r>
            <a:r>
              <a:rPr lang="en-US" dirty="0" smtClean="0">
                <a:effectLst/>
              </a:rPr>
              <a:t>. </a:t>
            </a:r>
            <a:r>
              <a:rPr lang="en-US" dirty="0">
                <a:effectLst/>
              </a:rPr>
              <a:t>The nodes interact with each other as required as share </a:t>
            </a:r>
            <a:r>
              <a:rPr lang="en-US" dirty="0" smtClean="0">
                <a:effectLst/>
              </a:rPr>
              <a:t>resources.</a:t>
            </a:r>
          </a:p>
          <a:p>
            <a:r>
              <a:rPr lang="en-US" dirty="0" smtClean="0">
                <a:effectLst/>
              </a:rPr>
              <a:t>Peer </a:t>
            </a:r>
            <a:r>
              <a:rPr lang="en-US" dirty="0">
                <a:effectLst/>
              </a:rPr>
              <a:t>to peer networks are usually formed by groups of a dozen or less computers. These computers all store their data using individual security but also share data with all the other nodes.</a:t>
            </a:r>
          </a:p>
          <a:p>
            <a:r>
              <a:rPr lang="en-US" dirty="0">
                <a:effectLst/>
              </a:rPr>
              <a:t>The nodes in peer to peer networks both use resources and provide resources. So, if the nodes increase, then the resource sharing capacity of the peer to peer network increases. This is different than client server networks where the server gets overwhelmed if the nodes increase</a:t>
            </a:r>
            <a:r>
              <a:rPr lang="en-US" dirty="0" smtClean="0">
                <a:effectLst/>
              </a:rPr>
              <a:t>.</a:t>
            </a:r>
            <a:endParaRPr lang="en-US" dirty="0">
              <a:effectLst/>
            </a:endParaRPr>
          </a:p>
        </p:txBody>
      </p:sp>
    </p:spTree>
    <p:extLst>
      <p:ext uri="{BB962C8B-B14F-4D97-AF65-F5344CB8AC3E}">
        <p14:creationId xmlns:p14="http://schemas.microsoft.com/office/powerpoint/2010/main" val="1529125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Peer to peer architecture </a:t>
            </a:r>
            <a:r>
              <a:rPr lang="en-US" dirty="0" smtClean="0"/>
              <a:t> </a:t>
            </a:r>
            <a:r>
              <a:rPr lang="en-US" dirty="0" err="1" smtClean="0"/>
              <a:t>cont</a:t>
            </a:r>
            <a:r>
              <a:rPr lang="en-US" dirty="0" smtClean="0"/>
              <a:t>…</a:t>
            </a:r>
            <a:endParaRPr lang="en-US" dirty="0"/>
          </a:p>
        </p:txBody>
      </p:sp>
      <p:sp>
        <p:nvSpPr>
          <p:cNvPr id="3" name="Content Placeholder 2"/>
          <p:cNvSpPr>
            <a:spLocks noGrp="1"/>
          </p:cNvSpPr>
          <p:nvPr>
            <p:ph sz="half" idx="1"/>
          </p:nvPr>
        </p:nvSpPr>
        <p:spPr/>
        <p:txBody>
          <a:bodyPr/>
          <a:lstStyle/>
          <a:p>
            <a:r>
              <a:rPr lang="en-US" dirty="0">
                <a:effectLst/>
              </a:rPr>
              <a:t>Since nodes in peer to peer networks act as both clients and servers, it is difficult to provide adequate security for the nodes. This can lead to denial of service attacks.</a:t>
            </a:r>
          </a:p>
          <a:p>
            <a:endParaRPr lang="en-US" dirty="0"/>
          </a:p>
          <a:p>
            <a:endParaRPr lang="en-US" dirty="0"/>
          </a:p>
        </p:txBody>
      </p:sp>
      <p:pic>
        <p:nvPicPr>
          <p:cNvPr id="5" name="Picture 2" descr="Image result for peer to peer network"/>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94739" y="2182396"/>
            <a:ext cx="5072818" cy="3514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40243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Networks</a:t>
            </a:r>
            <a:endParaRPr lang="en-US" dirty="0"/>
          </a:p>
        </p:txBody>
      </p:sp>
      <p:sp>
        <p:nvSpPr>
          <p:cNvPr id="6" name="Content Placeholder 5"/>
          <p:cNvSpPr>
            <a:spLocks noGrp="1"/>
          </p:cNvSpPr>
          <p:nvPr>
            <p:ph sz="half" idx="1"/>
          </p:nvPr>
        </p:nvSpPr>
        <p:spPr>
          <a:xfrm>
            <a:off x="913795" y="1935921"/>
            <a:ext cx="10353761" cy="3702881"/>
          </a:xfrm>
        </p:spPr>
        <p:txBody>
          <a:bodyPr/>
          <a:lstStyle/>
          <a:p>
            <a:r>
              <a:rPr lang="en-US" sz="2400" dirty="0"/>
              <a:t>Personal Area Networks (PAN</a:t>
            </a:r>
            <a:r>
              <a:rPr lang="en-US" sz="2400" dirty="0" smtClean="0"/>
              <a:t>)</a:t>
            </a:r>
          </a:p>
          <a:p>
            <a:r>
              <a:rPr lang="en-US" sz="2400" dirty="0" smtClean="0"/>
              <a:t>Local </a:t>
            </a:r>
            <a:r>
              <a:rPr lang="en-US" sz="2400" dirty="0"/>
              <a:t>Area Networks (LAN)</a:t>
            </a:r>
          </a:p>
          <a:p>
            <a:r>
              <a:rPr lang="en-US" sz="2400" dirty="0" smtClean="0"/>
              <a:t> </a:t>
            </a:r>
            <a:r>
              <a:rPr lang="en-US" sz="2400" dirty="0"/>
              <a:t>Metropolitan Area Networks (MAN)</a:t>
            </a:r>
          </a:p>
          <a:p>
            <a:r>
              <a:rPr lang="en-US" sz="2400" dirty="0" smtClean="0"/>
              <a:t> </a:t>
            </a:r>
            <a:r>
              <a:rPr lang="en-US" sz="2400" dirty="0"/>
              <a:t>Wide Area Networks (WAN)</a:t>
            </a:r>
          </a:p>
          <a:p>
            <a:pPr marL="0" indent="0">
              <a:buNone/>
            </a:pPr>
            <a:endParaRPr lang="en-US" dirty="0"/>
          </a:p>
        </p:txBody>
      </p:sp>
      <p:pic>
        <p:nvPicPr>
          <p:cNvPr id="6146"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3536" y="1997198"/>
            <a:ext cx="4935688" cy="3580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25386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a:t>
            </a:r>
          </a:p>
        </p:txBody>
      </p:sp>
      <p:sp>
        <p:nvSpPr>
          <p:cNvPr id="3" name="Content Placeholder 2"/>
          <p:cNvSpPr>
            <a:spLocks noGrp="1"/>
          </p:cNvSpPr>
          <p:nvPr>
            <p:ph sz="half" idx="1"/>
          </p:nvPr>
        </p:nvSpPr>
        <p:spPr/>
        <p:txBody>
          <a:bodyPr/>
          <a:lstStyle/>
          <a:p>
            <a:r>
              <a:rPr lang="en-US" sz="2300" dirty="0"/>
              <a:t>A </a:t>
            </a:r>
            <a:r>
              <a:rPr lang="en-US" sz="2300" b="1" dirty="0"/>
              <a:t>computer network </a:t>
            </a:r>
            <a:r>
              <a:rPr lang="en-US" sz="2300" dirty="0"/>
              <a:t>often simply referred to as a network, is a collection of hardware components, which are interconnected by communication channels that allow sharing of resources and information with respect to certain set of rules</a:t>
            </a:r>
          </a:p>
          <a:p>
            <a:endParaRPr lang="en-US" dirty="0"/>
          </a:p>
        </p:txBody>
      </p:sp>
      <p:pic>
        <p:nvPicPr>
          <p:cNvPr id="5" name="Content Placeholder 4"/>
          <p:cNvPicPr>
            <a:picLocks noGrp="1" noChangeAspect="1"/>
          </p:cNvPicPr>
          <p:nvPr>
            <p:ph sz="half" idx="2"/>
          </p:nvPr>
        </p:nvPicPr>
        <p:blipFill>
          <a:blip r:embed="rId2"/>
          <a:stretch>
            <a:fillRect/>
          </a:stretch>
        </p:blipFill>
        <p:spPr>
          <a:xfrm>
            <a:off x="6019800" y="1916140"/>
            <a:ext cx="5024392" cy="3763443"/>
          </a:xfrm>
          <a:prstGeom prst="rect">
            <a:avLst/>
          </a:prstGeom>
        </p:spPr>
      </p:pic>
    </p:spTree>
    <p:extLst>
      <p:ext uri="{BB962C8B-B14F-4D97-AF65-F5344CB8AC3E}">
        <p14:creationId xmlns:p14="http://schemas.microsoft.com/office/powerpoint/2010/main" val="2905675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Personal Area Networks (PAN)</a:t>
            </a:r>
            <a:br>
              <a:rPr lang="en-US" sz="3600" dirty="0"/>
            </a:br>
            <a:endParaRPr lang="en-US" dirty="0"/>
          </a:p>
        </p:txBody>
      </p:sp>
      <p:sp>
        <p:nvSpPr>
          <p:cNvPr id="3" name="Content Placeholder 2"/>
          <p:cNvSpPr>
            <a:spLocks noGrp="1"/>
          </p:cNvSpPr>
          <p:nvPr>
            <p:ph idx="1"/>
          </p:nvPr>
        </p:nvSpPr>
        <p:spPr/>
        <p:txBody>
          <a:bodyPr/>
          <a:lstStyle/>
          <a:p>
            <a:r>
              <a:rPr lang="en-US" dirty="0"/>
              <a:t>This type of network is created mainly for </a:t>
            </a:r>
            <a:r>
              <a:rPr lang="en-US" dirty="0" smtClean="0"/>
              <a:t>an individual</a:t>
            </a:r>
            <a:r>
              <a:rPr lang="en-US" dirty="0"/>
              <a:t>.</a:t>
            </a:r>
          </a:p>
          <a:p>
            <a:r>
              <a:rPr lang="en-US" dirty="0" smtClean="0"/>
              <a:t> </a:t>
            </a:r>
            <a:r>
              <a:rPr lang="en-US" dirty="0"/>
              <a:t>It is used for communication among several </a:t>
            </a:r>
            <a:r>
              <a:rPr lang="en-US" dirty="0" smtClean="0"/>
              <a:t>devices such </a:t>
            </a:r>
            <a:r>
              <a:rPr lang="en-US" dirty="0"/>
              <a:t>as cell phones, laptops or smart-phones.</a:t>
            </a:r>
          </a:p>
          <a:p>
            <a:r>
              <a:rPr lang="en-US" dirty="0" smtClean="0"/>
              <a:t> </a:t>
            </a:r>
            <a:r>
              <a:rPr lang="en-US" dirty="0"/>
              <a:t>This type of network may be wired or wireless.</a:t>
            </a:r>
          </a:p>
          <a:p>
            <a:r>
              <a:rPr lang="en-US" dirty="0" smtClean="0"/>
              <a:t> </a:t>
            </a:r>
            <a:r>
              <a:rPr lang="en-US" dirty="0"/>
              <a:t>It generally covers a range of up to </a:t>
            </a:r>
            <a:r>
              <a:rPr lang="en-US" dirty="0" smtClean="0"/>
              <a:t>1 meter.</a:t>
            </a:r>
            <a:endParaRPr lang="en-US" dirty="0"/>
          </a:p>
        </p:txBody>
      </p:sp>
      <p:pic>
        <p:nvPicPr>
          <p:cNvPr id="4" name="Picture 3"/>
          <p:cNvPicPr>
            <a:picLocks noChangeAspect="1"/>
          </p:cNvPicPr>
          <p:nvPr/>
        </p:nvPicPr>
        <p:blipFill>
          <a:blip r:embed="rId2"/>
          <a:stretch>
            <a:fillRect/>
          </a:stretch>
        </p:blipFill>
        <p:spPr>
          <a:xfrm>
            <a:off x="6985893" y="3242176"/>
            <a:ext cx="4089938" cy="3016956"/>
          </a:xfrm>
          <a:prstGeom prst="rect">
            <a:avLst/>
          </a:prstGeom>
        </p:spPr>
      </p:pic>
    </p:spTree>
    <p:extLst>
      <p:ext uri="{BB962C8B-B14F-4D97-AF65-F5344CB8AC3E}">
        <p14:creationId xmlns:p14="http://schemas.microsoft.com/office/powerpoint/2010/main" val="21380697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Local Area Networks (LAN)</a:t>
            </a:r>
            <a:br>
              <a:rPr lang="en-US" sz="3600" dirty="0"/>
            </a:br>
            <a:endParaRPr lang="en-US" dirty="0"/>
          </a:p>
        </p:txBody>
      </p:sp>
      <p:sp>
        <p:nvSpPr>
          <p:cNvPr id="3" name="Content Placeholder 2"/>
          <p:cNvSpPr>
            <a:spLocks noGrp="1"/>
          </p:cNvSpPr>
          <p:nvPr>
            <p:ph idx="1"/>
          </p:nvPr>
        </p:nvSpPr>
        <p:spPr/>
        <p:txBody>
          <a:bodyPr>
            <a:normAutofit fontScale="92500" lnSpcReduction="20000"/>
          </a:bodyPr>
          <a:lstStyle/>
          <a:p>
            <a:r>
              <a:rPr lang="en-US" i="1" dirty="0"/>
              <a:t>A LAN is a network that is used for communicating </a:t>
            </a:r>
            <a:r>
              <a:rPr lang="en-US" i="1" dirty="0" smtClean="0"/>
              <a:t>among computer </a:t>
            </a:r>
            <a:r>
              <a:rPr lang="en-US" i="1" dirty="0"/>
              <a:t>devices, usually within an office building or home</a:t>
            </a:r>
            <a:r>
              <a:rPr lang="en-US" i="1" dirty="0" smtClean="0"/>
              <a:t>.</a:t>
            </a:r>
          </a:p>
          <a:p>
            <a:r>
              <a:rPr lang="en-US" i="1" dirty="0" smtClean="0"/>
              <a:t>Usually covers the area of 10m to 1km.</a:t>
            </a:r>
            <a:endParaRPr lang="en-US" i="1" dirty="0"/>
          </a:p>
          <a:p>
            <a:r>
              <a:rPr lang="en-US" dirty="0" smtClean="0"/>
              <a:t>LAN’s </a:t>
            </a:r>
            <a:r>
              <a:rPr lang="en-US" dirty="0"/>
              <a:t>enable the sharing of resources such as files </a:t>
            </a:r>
            <a:r>
              <a:rPr lang="en-US" dirty="0" smtClean="0"/>
              <a:t>or hardware </a:t>
            </a:r>
            <a:r>
              <a:rPr lang="en-US" dirty="0"/>
              <a:t>devices that may be needed by multiple </a:t>
            </a:r>
            <a:r>
              <a:rPr lang="en-US" dirty="0" smtClean="0"/>
              <a:t>users</a:t>
            </a:r>
            <a:endParaRPr lang="en-US" dirty="0"/>
          </a:p>
          <a:p>
            <a:r>
              <a:rPr lang="en-US" dirty="0" smtClean="0"/>
              <a:t> </a:t>
            </a:r>
            <a:r>
              <a:rPr lang="en-US" dirty="0"/>
              <a:t>Is limited in size, typically spanning a few hundred </a:t>
            </a:r>
            <a:r>
              <a:rPr lang="en-US" dirty="0" smtClean="0"/>
              <a:t>meters, and </a:t>
            </a:r>
            <a:r>
              <a:rPr lang="en-US" dirty="0"/>
              <a:t>no more than a mile</a:t>
            </a:r>
          </a:p>
          <a:p>
            <a:r>
              <a:rPr lang="en-US" dirty="0"/>
              <a:t>• Is fast, with speeds from 10 Mbps to </a:t>
            </a:r>
            <a:r>
              <a:rPr lang="en-US" dirty="0" smtClean="0"/>
              <a:t>1Gbps</a:t>
            </a:r>
            <a:endParaRPr lang="en-US" dirty="0"/>
          </a:p>
          <a:p>
            <a:r>
              <a:rPr lang="en-US" dirty="0"/>
              <a:t>• Requires little wiring, typically a single cable connecting </a:t>
            </a:r>
            <a:r>
              <a:rPr lang="en-US" dirty="0" smtClean="0"/>
              <a:t>to each </a:t>
            </a:r>
            <a:r>
              <a:rPr lang="en-US" dirty="0"/>
              <a:t>device</a:t>
            </a:r>
          </a:p>
          <a:p>
            <a:r>
              <a:rPr lang="en-US" dirty="0"/>
              <a:t>• Has lower cost compared to MAN’s or WAN’s</a:t>
            </a:r>
            <a:endParaRPr lang="en-US" dirty="0"/>
          </a:p>
        </p:txBody>
      </p:sp>
    </p:spTree>
    <p:extLst>
      <p:ext uri="{BB962C8B-B14F-4D97-AF65-F5344CB8AC3E}">
        <p14:creationId xmlns:p14="http://schemas.microsoft.com/office/powerpoint/2010/main" val="21151913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Local Area Networks (LAN)</a:t>
            </a:r>
            <a:br>
              <a:rPr lang="en-US" sz="3200" dirty="0"/>
            </a:br>
            <a:endParaRPr lang="en-US" dirty="0"/>
          </a:p>
        </p:txBody>
      </p:sp>
      <p:sp>
        <p:nvSpPr>
          <p:cNvPr id="3" name="Content Placeholder 2"/>
          <p:cNvSpPr>
            <a:spLocks noGrp="1"/>
          </p:cNvSpPr>
          <p:nvPr>
            <p:ph idx="1"/>
          </p:nvPr>
        </p:nvSpPr>
        <p:spPr/>
        <p:txBody>
          <a:bodyPr>
            <a:normAutofit/>
          </a:bodyPr>
          <a:lstStyle/>
          <a:p>
            <a:r>
              <a:rPr lang="en-US" dirty="0"/>
              <a:t>LAN’s can be either wired or wireless. Twisted </a:t>
            </a:r>
            <a:r>
              <a:rPr lang="en-US" dirty="0" smtClean="0"/>
              <a:t>pair, coax </a:t>
            </a:r>
            <a:r>
              <a:rPr lang="en-US" dirty="0"/>
              <a:t>or </a:t>
            </a:r>
            <a:r>
              <a:rPr lang="en-US" dirty="0" smtClean="0"/>
              <a:t>fiber </a:t>
            </a:r>
            <a:r>
              <a:rPr lang="en-US" dirty="0"/>
              <a:t>optic cable can be used in wired LAN’s.</a:t>
            </a:r>
          </a:p>
          <a:p>
            <a:r>
              <a:rPr lang="en-US" dirty="0" smtClean="0"/>
              <a:t> </a:t>
            </a:r>
            <a:r>
              <a:rPr lang="en-US" dirty="0"/>
              <a:t>Every LAN uses a protocol – a set of rules that </a:t>
            </a:r>
            <a:r>
              <a:rPr lang="en-US" dirty="0" smtClean="0"/>
              <a:t>governs how </a:t>
            </a:r>
            <a:r>
              <a:rPr lang="en-US" dirty="0"/>
              <a:t>packets are configured and transmitted.</a:t>
            </a:r>
          </a:p>
          <a:p>
            <a:r>
              <a:rPr lang="en-US" dirty="0" smtClean="0"/>
              <a:t> </a:t>
            </a:r>
            <a:r>
              <a:rPr lang="en-US" dirty="0"/>
              <a:t>Nodes in a LAN are linked together with a </a:t>
            </a:r>
            <a:r>
              <a:rPr lang="en-US" dirty="0" smtClean="0"/>
              <a:t>certain topology</a:t>
            </a:r>
            <a:r>
              <a:rPr lang="en-US" dirty="0"/>
              <a:t>. These topologies include:</a:t>
            </a:r>
          </a:p>
          <a:p>
            <a:pPr lvl="1"/>
            <a:r>
              <a:rPr lang="en-US" dirty="0" smtClean="0"/>
              <a:t> </a:t>
            </a:r>
            <a:r>
              <a:rPr lang="en-US" dirty="0"/>
              <a:t>Bus</a:t>
            </a:r>
          </a:p>
          <a:p>
            <a:pPr lvl="1"/>
            <a:r>
              <a:rPr lang="en-US" dirty="0" smtClean="0"/>
              <a:t> </a:t>
            </a:r>
            <a:r>
              <a:rPr lang="en-US" dirty="0"/>
              <a:t>Ring</a:t>
            </a:r>
            <a:endParaRPr lang="en-US" dirty="0"/>
          </a:p>
        </p:txBody>
      </p:sp>
    </p:spTree>
    <p:extLst>
      <p:ext uri="{BB962C8B-B14F-4D97-AF65-F5344CB8AC3E}">
        <p14:creationId xmlns:p14="http://schemas.microsoft.com/office/powerpoint/2010/main" val="33114522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Metropolitan Area Networks (MAN)</a:t>
            </a:r>
            <a:br>
              <a:rPr lang="en-US" sz="3600" dirty="0"/>
            </a:br>
            <a:endParaRPr lang="en-US" dirty="0"/>
          </a:p>
        </p:txBody>
      </p:sp>
      <p:sp>
        <p:nvSpPr>
          <p:cNvPr id="3" name="Content Placeholder 2"/>
          <p:cNvSpPr>
            <a:spLocks noGrp="1"/>
          </p:cNvSpPr>
          <p:nvPr>
            <p:ph idx="1"/>
          </p:nvPr>
        </p:nvSpPr>
        <p:spPr/>
        <p:txBody>
          <a:bodyPr>
            <a:normAutofit lnSpcReduction="10000"/>
          </a:bodyPr>
          <a:lstStyle/>
          <a:p>
            <a:r>
              <a:rPr lang="en-US" dirty="0"/>
              <a:t>A metropolitan area network (MAN) is a </a:t>
            </a:r>
            <a:r>
              <a:rPr lang="en-US" dirty="0" smtClean="0"/>
              <a:t>large computer </a:t>
            </a:r>
            <a:r>
              <a:rPr lang="en-US" dirty="0"/>
              <a:t>network that usually spans a city or </a:t>
            </a:r>
            <a:r>
              <a:rPr lang="en-US" dirty="0" smtClean="0"/>
              <a:t>a large </a:t>
            </a:r>
            <a:r>
              <a:rPr lang="en-US" dirty="0"/>
              <a:t>campus.</a:t>
            </a:r>
          </a:p>
          <a:p>
            <a:r>
              <a:rPr lang="en-US" dirty="0" smtClean="0"/>
              <a:t>A </a:t>
            </a:r>
            <a:r>
              <a:rPr lang="en-US" dirty="0"/>
              <a:t>MAN is optimized for a larger </a:t>
            </a:r>
            <a:r>
              <a:rPr lang="en-US" dirty="0" smtClean="0"/>
              <a:t>geographical </a:t>
            </a:r>
          </a:p>
          <a:p>
            <a:pPr marL="0" indent="0">
              <a:buNone/>
            </a:pPr>
            <a:r>
              <a:rPr lang="en-US" dirty="0"/>
              <a:t> </a:t>
            </a:r>
            <a:r>
              <a:rPr lang="en-US" dirty="0" smtClean="0"/>
              <a:t>  area </a:t>
            </a:r>
            <a:r>
              <a:rPr lang="en-US" dirty="0"/>
              <a:t>than a LAN, ranging from </a:t>
            </a:r>
            <a:r>
              <a:rPr lang="en-US" dirty="0" smtClean="0"/>
              <a:t>several</a:t>
            </a:r>
          </a:p>
          <a:p>
            <a:pPr marL="0" indent="0">
              <a:buNone/>
            </a:pPr>
            <a:r>
              <a:rPr lang="en-US" dirty="0"/>
              <a:t> </a:t>
            </a:r>
            <a:r>
              <a:rPr lang="en-US" dirty="0" smtClean="0"/>
              <a:t>   </a:t>
            </a:r>
            <a:r>
              <a:rPr lang="en-US" dirty="0"/>
              <a:t>blocks </a:t>
            </a:r>
            <a:r>
              <a:rPr lang="en-US" dirty="0" smtClean="0"/>
              <a:t>of buildings </a:t>
            </a:r>
            <a:r>
              <a:rPr lang="en-US" dirty="0"/>
              <a:t>to entire cities.</a:t>
            </a:r>
          </a:p>
          <a:p>
            <a:r>
              <a:rPr lang="en-US" dirty="0" smtClean="0"/>
              <a:t> </a:t>
            </a:r>
            <a:r>
              <a:rPr lang="en-US" dirty="0"/>
              <a:t>A MAN might be owned and operated  </a:t>
            </a:r>
            <a:r>
              <a:rPr lang="en-US" dirty="0" smtClean="0"/>
              <a:t>by a single</a:t>
            </a:r>
          </a:p>
          <a:p>
            <a:pPr marL="0" indent="0">
              <a:buNone/>
            </a:pPr>
            <a:r>
              <a:rPr lang="en-US" dirty="0" smtClean="0"/>
              <a:t> </a:t>
            </a:r>
            <a:r>
              <a:rPr lang="en-US" dirty="0"/>
              <a:t>organization, but it usually will be </a:t>
            </a:r>
            <a:r>
              <a:rPr lang="en-US" dirty="0" smtClean="0"/>
              <a:t>used by many</a:t>
            </a:r>
          </a:p>
          <a:p>
            <a:pPr marL="0" indent="0">
              <a:buNone/>
            </a:pPr>
            <a:r>
              <a:rPr lang="en-US" dirty="0" smtClean="0"/>
              <a:t> </a:t>
            </a:r>
            <a:r>
              <a:rPr lang="en-US" dirty="0"/>
              <a:t>individuals and organizations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56777" y="2473839"/>
            <a:ext cx="3970569" cy="2999682"/>
          </a:xfrm>
          <a:prstGeom prst="rect">
            <a:avLst/>
          </a:prstGeom>
        </p:spPr>
      </p:pic>
    </p:spTree>
    <p:extLst>
      <p:ext uri="{BB962C8B-B14F-4D97-AF65-F5344CB8AC3E}">
        <p14:creationId xmlns:p14="http://schemas.microsoft.com/office/powerpoint/2010/main" val="12514175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Metropolitan Area Networks (MAN)</a:t>
            </a:r>
            <a:br>
              <a:rPr lang="en-US" sz="3200" dirty="0"/>
            </a:br>
            <a:endParaRPr lang="en-US" dirty="0"/>
          </a:p>
        </p:txBody>
      </p:sp>
      <p:sp>
        <p:nvSpPr>
          <p:cNvPr id="3" name="Content Placeholder 2"/>
          <p:cNvSpPr>
            <a:spLocks noGrp="1"/>
          </p:cNvSpPr>
          <p:nvPr>
            <p:ph idx="1"/>
          </p:nvPr>
        </p:nvSpPr>
        <p:spPr/>
        <p:txBody>
          <a:bodyPr/>
          <a:lstStyle/>
          <a:p>
            <a:r>
              <a:rPr lang="en-US" dirty="0"/>
              <a:t>A MAN typically covers an area of between </a:t>
            </a:r>
            <a:r>
              <a:rPr lang="en-US" dirty="0" smtClean="0"/>
              <a:t>10 to </a:t>
            </a:r>
            <a:r>
              <a:rPr lang="en-US" dirty="0"/>
              <a:t>50 km diameter.</a:t>
            </a:r>
          </a:p>
          <a:p>
            <a:r>
              <a:rPr lang="en-US" dirty="0" smtClean="0"/>
              <a:t> </a:t>
            </a:r>
            <a:r>
              <a:rPr lang="en-US" dirty="0"/>
              <a:t>Examples of MAN: </a:t>
            </a:r>
            <a:endParaRPr lang="en-US" dirty="0" smtClean="0"/>
          </a:p>
          <a:p>
            <a:pPr lvl="1"/>
            <a:r>
              <a:rPr lang="en-US" dirty="0" smtClean="0"/>
              <a:t>Telephone company network </a:t>
            </a:r>
            <a:r>
              <a:rPr lang="en-US" dirty="0"/>
              <a:t>that provides a high speed DSL </a:t>
            </a:r>
            <a:r>
              <a:rPr lang="en-US" dirty="0" smtClean="0"/>
              <a:t>to customers </a:t>
            </a:r>
            <a:r>
              <a:rPr lang="en-US" dirty="0"/>
              <a:t>and cable TV network.</a:t>
            </a:r>
            <a:endParaRPr lang="en-US" dirty="0"/>
          </a:p>
        </p:txBody>
      </p:sp>
    </p:spTree>
    <p:extLst>
      <p:ext uri="{BB962C8B-B14F-4D97-AF65-F5344CB8AC3E}">
        <p14:creationId xmlns:p14="http://schemas.microsoft.com/office/powerpoint/2010/main" val="16256224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 Wide Area Networks (WAN)</a:t>
            </a:r>
            <a:br>
              <a:rPr lang="en-US" sz="3600" dirty="0"/>
            </a:br>
            <a:r>
              <a:rPr lang="en-US" sz="3600" dirty="0" smtClean="0"/>
              <a:t>  </a:t>
            </a:r>
            <a:endParaRPr lang="en-US" dirty="0"/>
          </a:p>
        </p:txBody>
      </p:sp>
      <p:sp>
        <p:nvSpPr>
          <p:cNvPr id="3" name="Content Placeholder 2"/>
          <p:cNvSpPr>
            <a:spLocks noGrp="1"/>
          </p:cNvSpPr>
          <p:nvPr>
            <p:ph idx="1"/>
          </p:nvPr>
        </p:nvSpPr>
        <p:spPr/>
        <p:txBody>
          <a:bodyPr>
            <a:normAutofit lnSpcReduction="10000"/>
          </a:bodyPr>
          <a:lstStyle/>
          <a:p>
            <a:r>
              <a:rPr lang="en-US" dirty="0"/>
              <a:t>WAN covers a large geographic area such </a:t>
            </a:r>
            <a:r>
              <a:rPr lang="en-US" dirty="0" smtClean="0"/>
              <a:t>as country</a:t>
            </a:r>
            <a:r>
              <a:rPr lang="en-US" dirty="0"/>
              <a:t>, </a:t>
            </a:r>
            <a:endParaRPr lang="en-US" dirty="0" smtClean="0"/>
          </a:p>
          <a:p>
            <a:pPr marL="0" indent="0">
              <a:buNone/>
            </a:pPr>
            <a:r>
              <a:rPr lang="en-US" dirty="0" smtClean="0"/>
              <a:t>    continent </a:t>
            </a:r>
            <a:r>
              <a:rPr lang="en-US" dirty="0"/>
              <a:t>or even whole of the world</a:t>
            </a:r>
            <a:r>
              <a:rPr lang="en-US" dirty="0" smtClean="0"/>
              <a:t>.</a:t>
            </a:r>
          </a:p>
          <a:p>
            <a:r>
              <a:rPr lang="en-US" dirty="0"/>
              <a:t>Multiple LANs can be connected </a:t>
            </a:r>
            <a:r>
              <a:rPr lang="en-US" dirty="0" smtClean="0"/>
              <a:t>together using </a:t>
            </a:r>
          </a:p>
          <a:p>
            <a:pPr marL="0" indent="0">
              <a:buNone/>
            </a:pPr>
            <a:r>
              <a:rPr lang="en-US" dirty="0"/>
              <a:t> </a:t>
            </a:r>
            <a:r>
              <a:rPr lang="en-US" dirty="0" smtClean="0"/>
              <a:t>   devices </a:t>
            </a:r>
            <a:r>
              <a:rPr lang="en-US" dirty="0"/>
              <a:t>such as bridges, routers, </a:t>
            </a:r>
            <a:r>
              <a:rPr lang="en-US" dirty="0" smtClean="0"/>
              <a:t>or gateways</a:t>
            </a:r>
            <a:r>
              <a:rPr lang="en-US" dirty="0"/>
              <a:t>, </a:t>
            </a:r>
            <a:endParaRPr lang="en-US" dirty="0" smtClean="0"/>
          </a:p>
          <a:p>
            <a:pPr marL="0" indent="0">
              <a:buNone/>
            </a:pPr>
            <a:r>
              <a:rPr lang="en-US" dirty="0"/>
              <a:t> </a:t>
            </a:r>
            <a:r>
              <a:rPr lang="en-US" dirty="0" smtClean="0"/>
              <a:t>   which </a:t>
            </a:r>
            <a:r>
              <a:rPr lang="en-US" dirty="0"/>
              <a:t>enable them to share data.</a:t>
            </a:r>
          </a:p>
          <a:p>
            <a:r>
              <a:rPr lang="en-US" dirty="0" smtClean="0"/>
              <a:t>To </a:t>
            </a:r>
            <a:r>
              <a:rPr lang="en-US" dirty="0"/>
              <a:t>cover great distances, WANs may </a:t>
            </a:r>
            <a:r>
              <a:rPr lang="en-US" dirty="0" smtClean="0"/>
              <a:t>transmit </a:t>
            </a:r>
          </a:p>
          <a:p>
            <a:pPr marL="0" indent="0">
              <a:buNone/>
            </a:pPr>
            <a:r>
              <a:rPr lang="en-US" dirty="0" smtClean="0"/>
              <a:t>   data </a:t>
            </a:r>
            <a:r>
              <a:rPr lang="en-US" dirty="0"/>
              <a:t>over leased high-speed phone lines </a:t>
            </a:r>
            <a:r>
              <a:rPr lang="en-US" dirty="0" smtClean="0"/>
              <a:t>or wireless </a:t>
            </a:r>
            <a:r>
              <a:rPr lang="en-US" dirty="0"/>
              <a:t>links such </a:t>
            </a:r>
            <a:r>
              <a:rPr lang="en-US" dirty="0" smtClean="0"/>
              <a:t>as </a:t>
            </a:r>
            <a:r>
              <a:rPr lang="en-US" dirty="0"/>
              <a:t>satellites</a:t>
            </a:r>
            <a:r>
              <a:rPr lang="en-US" dirty="0" smtClean="0"/>
              <a:t>.</a:t>
            </a:r>
          </a:p>
          <a:p>
            <a:r>
              <a:rPr lang="en-US" dirty="0"/>
              <a:t>The world's most popular WAN is the Internet.</a:t>
            </a:r>
          </a:p>
          <a:p>
            <a:pPr marL="0" indent="0">
              <a:buNone/>
            </a:pPr>
            <a:endParaRPr lang="en-US" dirty="0"/>
          </a:p>
        </p:txBody>
      </p:sp>
      <p:pic>
        <p:nvPicPr>
          <p:cNvPr id="4" name="Picture 3"/>
          <p:cNvPicPr>
            <a:picLocks noChangeAspect="1"/>
          </p:cNvPicPr>
          <p:nvPr/>
        </p:nvPicPr>
        <p:blipFill>
          <a:blip r:embed="rId2"/>
          <a:stretch>
            <a:fillRect/>
          </a:stretch>
        </p:blipFill>
        <p:spPr>
          <a:xfrm>
            <a:off x="7585905" y="2096064"/>
            <a:ext cx="3488468" cy="2885973"/>
          </a:xfrm>
          <a:prstGeom prst="rect">
            <a:avLst/>
          </a:prstGeom>
        </p:spPr>
      </p:pic>
    </p:spTree>
    <p:extLst>
      <p:ext uri="{BB962C8B-B14F-4D97-AF65-F5344CB8AC3E}">
        <p14:creationId xmlns:p14="http://schemas.microsoft.com/office/powerpoint/2010/main" val="1001648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Advantages of computer networks</a:t>
            </a:r>
            <a:endParaRPr lang="en-US" dirty="0"/>
          </a:p>
        </p:txBody>
      </p:sp>
      <p:sp>
        <p:nvSpPr>
          <p:cNvPr id="4" name="Content Placeholder 3"/>
          <p:cNvSpPr>
            <a:spLocks noGrp="1"/>
          </p:cNvSpPr>
          <p:nvPr>
            <p:ph sz="half" idx="2"/>
          </p:nvPr>
        </p:nvSpPr>
        <p:spPr>
          <a:xfrm>
            <a:off x="913795" y="2088319"/>
            <a:ext cx="10353762" cy="3702881"/>
          </a:xfrm>
        </p:spPr>
        <p:txBody>
          <a:bodyPr>
            <a:normAutofit/>
          </a:bodyPr>
          <a:lstStyle/>
          <a:p>
            <a:r>
              <a:rPr lang="en-US" sz="2200" dirty="0" smtClean="0"/>
              <a:t>Sharing of hardware such as printers or scanners</a:t>
            </a:r>
          </a:p>
          <a:p>
            <a:r>
              <a:rPr lang="en-US" sz="2200" dirty="0" smtClean="0"/>
              <a:t>Sharing of data</a:t>
            </a:r>
          </a:p>
          <a:p>
            <a:r>
              <a:rPr lang="en-US" sz="2200" dirty="0" smtClean="0"/>
              <a:t>Sharing of  files</a:t>
            </a:r>
          </a:p>
          <a:p>
            <a:r>
              <a:rPr lang="en-US" sz="2200" dirty="0" smtClean="0"/>
              <a:t>Sharing of software</a:t>
            </a:r>
          </a:p>
          <a:p>
            <a:r>
              <a:rPr lang="en-US" sz="2200" dirty="0" smtClean="0"/>
              <a:t>Access remote information </a:t>
            </a:r>
          </a:p>
          <a:p>
            <a:r>
              <a:rPr lang="en-US" sz="2200" dirty="0" smtClean="0"/>
              <a:t>Data Security</a:t>
            </a:r>
            <a:endParaRPr lang="en-US" sz="22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0192" y="2498501"/>
            <a:ext cx="4761829" cy="3292699"/>
          </a:xfrm>
          <a:prstGeom prst="rect">
            <a:avLst/>
          </a:prstGeom>
        </p:spPr>
      </p:pic>
    </p:spTree>
    <p:extLst>
      <p:ext uri="{BB962C8B-B14F-4D97-AF65-F5344CB8AC3E}">
        <p14:creationId xmlns:p14="http://schemas.microsoft.com/office/powerpoint/2010/main" val="3250955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communication</a:t>
            </a:r>
            <a:endParaRPr lang="en-US" dirty="0"/>
          </a:p>
        </p:txBody>
      </p:sp>
      <p:sp>
        <p:nvSpPr>
          <p:cNvPr id="3" name="Content Placeholder 2"/>
          <p:cNvSpPr>
            <a:spLocks noGrp="1"/>
          </p:cNvSpPr>
          <p:nvPr>
            <p:ph idx="1"/>
          </p:nvPr>
        </p:nvSpPr>
        <p:spPr/>
        <p:txBody>
          <a:bodyPr>
            <a:normAutofit/>
          </a:bodyPr>
          <a:lstStyle/>
          <a:p>
            <a:r>
              <a:rPr lang="en-US" sz="3200" dirty="0"/>
              <a:t>Electronically transmission of data from </a:t>
            </a:r>
            <a:r>
              <a:rPr lang="en-US" sz="3200" dirty="0" smtClean="0"/>
              <a:t>one place </a:t>
            </a:r>
            <a:r>
              <a:rPr lang="en-US" sz="3200" dirty="0"/>
              <a:t>to another place by using a medium </a:t>
            </a:r>
            <a:r>
              <a:rPr lang="en-US" sz="3200" dirty="0" smtClean="0"/>
              <a:t>is called </a:t>
            </a:r>
            <a:r>
              <a:rPr lang="en-US" sz="3200" dirty="0"/>
              <a:t>data communication</a:t>
            </a:r>
            <a:r>
              <a:rPr lang="en-US" sz="3200" dirty="0" smtClean="0"/>
              <a:t>.</a:t>
            </a:r>
          </a:p>
          <a:p>
            <a:endParaRPr lang="en-US" sz="3200" dirty="0"/>
          </a:p>
        </p:txBody>
      </p:sp>
      <p:pic>
        <p:nvPicPr>
          <p:cNvPr id="4" name="Picture 3"/>
          <p:cNvPicPr>
            <a:picLocks noChangeAspect="1"/>
          </p:cNvPicPr>
          <p:nvPr/>
        </p:nvPicPr>
        <p:blipFill>
          <a:blip r:embed="rId2"/>
          <a:stretch>
            <a:fillRect/>
          </a:stretch>
        </p:blipFill>
        <p:spPr>
          <a:xfrm>
            <a:off x="2186885" y="3943632"/>
            <a:ext cx="9080671" cy="1687132"/>
          </a:xfrm>
          <a:prstGeom prst="rect">
            <a:avLst/>
          </a:prstGeom>
        </p:spPr>
      </p:pic>
    </p:spTree>
    <p:extLst>
      <p:ext uri="{BB962C8B-B14F-4D97-AF65-F5344CB8AC3E}">
        <p14:creationId xmlns:p14="http://schemas.microsoft.com/office/powerpoint/2010/main" val="4226114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Components of data communication</a:t>
            </a:r>
            <a:endParaRPr lang="en-US" dirty="0"/>
          </a:p>
        </p:txBody>
      </p:sp>
      <p:sp>
        <p:nvSpPr>
          <p:cNvPr id="3" name="Content Placeholder 2"/>
          <p:cNvSpPr>
            <a:spLocks noGrp="1"/>
          </p:cNvSpPr>
          <p:nvPr>
            <p:ph idx="1"/>
          </p:nvPr>
        </p:nvSpPr>
        <p:spPr/>
        <p:txBody>
          <a:bodyPr>
            <a:normAutofit/>
          </a:bodyPr>
          <a:lstStyle/>
          <a:p>
            <a:r>
              <a:rPr lang="en-US" sz="2400" dirty="0"/>
              <a:t>There are three components of </a:t>
            </a:r>
            <a:r>
              <a:rPr lang="en-US" sz="2400" dirty="0" smtClean="0"/>
              <a:t>data communication</a:t>
            </a:r>
          </a:p>
          <a:p>
            <a:r>
              <a:rPr lang="en-US" sz="2400" dirty="0" smtClean="0"/>
              <a:t>Data</a:t>
            </a:r>
            <a:endParaRPr lang="en-US" sz="2400" dirty="0"/>
          </a:p>
          <a:p>
            <a:r>
              <a:rPr lang="en-US" sz="2400" dirty="0"/>
              <a:t>S</a:t>
            </a:r>
            <a:r>
              <a:rPr lang="en-US" sz="2400" dirty="0" smtClean="0"/>
              <a:t>ender </a:t>
            </a:r>
            <a:r>
              <a:rPr lang="en-US" sz="2400" dirty="0"/>
              <a:t>and receiver</a:t>
            </a:r>
          </a:p>
          <a:p>
            <a:r>
              <a:rPr lang="en-US" sz="2400" dirty="0"/>
              <a:t>M</a:t>
            </a:r>
            <a:r>
              <a:rPr lang="en-US" sz="2400" dirty="0" smtClean="0"/>
              <a:t>edium</a:t>
            </a:r>
            <a:endParaRPr lang="en-US"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1156" y="2718088"/>
            <a:ext cx="3522850" cy="2898548"/>
          </a:xfrm>
          <a:prstGeom prst="rect">
            <a:avLst/>
          </a:prstGeom>
        </p:spPr>
      </p:pic>
    </p:spTree>
    <p:extLst>
      <p:ext uri="{BB962C8B-B14F-4D97-AF65-F5344CB8AC3E}">
        <p14:creationId xmlns:p14="http://schemas.microsoft.com/office/powerpoint/2010/main" val="40805273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Components of data communication</a:t>
            </a:r>
          </a:p>
        </p:txBody>
      </p:sp>
      <p:sp>
        <p:nvSpPr>
          <p:cNvPr id="3" name="Content Placeholder 2"/>
          <p:cNvSpPr>
            <a:spLocks noGrp="1"/>
          </p:cNvSpPr>
          <p:nvPr>
            <p:ph idx="1"/>
          </p:nvPr>
        </p:nvSpPr>
        <p:spPr>
          <a:xfrm>
            <a:off x="913795" y="1935921"/>
            <a:ext cx="10353762" cy="3855279"/>
          </a:xfrm>
        </p:spPr>
        <p:txBody>
          <a:bodyPr>
            <a:normAutofit lnSpcReduction="10000"/>
          </a:bodyPr>
          <a:lstStyle/>
          <a:p>
            <a:r>
              <a:rPr lang="en-US" sz="2200" dirty="0" smtClean="0"/>
              <a:t>Data </a:t>
            </a:r>
          </a:p>
          <a:p>
            <a:pPr marL="457200" lvl="1" indent="0">
              <a:buNone/>
            </a:pPr>
            <a:r>
              <a:rPr lang="en-US" dirty="0"/>
              <a:t>Digital information over </a:t>
            </a:r>
            <a:r>
              <a:rPr lang="en-US" dirty="0" smtClean="0"/>
              <a:t>computer</a:t>
            </a:r>
          </a:p>
          <a:p>
            <a:r>
              <a:rPr lang="en-US" sz="2200" i="1" dirty="0" smtClean="0"/>
              <a:t>Medium</a:t>
            </a:r>
          </a:p>
          <a:p>
            <a:pPr marL="457200" lvl="1" indent="0">
              <a:buNone/>
            </a:pPr>
            <a:r>
              <a:rPr lang="en-US" i="1" dirty="0" smtClean="0"/>
              <a:t> </a:t>
            </a:r>
            <a:r>
              <a:rPr lang="en-US" dirty="0"/>
              <a:t>communication channel is a medium on </a:t>
            </a:r>
            <a:r>
              <a:rPr lang="en-US" dirty="0" smtClean="0"/>
              <a:t>which resource </a:t>
            </a:r>
            <a:r>
              <a:rPr lang="en-US" dirty="0"/>
              <a:t>can be access over network and </a:t>
            </a:r>
            <a:r>
              <a:rPr lang="en-US" dirty="0" smtClean="0"/>
              <a:t>establish connectivity </a:t>
            </a:r>
            <a:r>
              <a:rPr lang="en-US" dirty="0"/>
              <a:t>between sender and receiver.</a:t>
            </a:r>
            <a:endParaRPr lang="en-US" dirty="0" smtClean="0"/>
          </a:p>
          <a:p>
            <a:r>
              <a:rPr lang="en-US" i="1" dirty="0" smtClean="0"/>
              <a:t>Sender</a:t>
            </a:r>
            <a:endParaRPr lang="en-US" i="1" dirty="0"/>
          </a:p>
          <a:p>
            <a:pPr marL="457200" lvl="1" indent="0">
              <a:buNone/>
            </a:pPr>
            <a:r>
              <a:rPr lang="en-US" dirty="0" smtClean="0"/>
              <a:t>Computer </a:t>
            </a:r>
            <a:r>
              <a:rPr lang="en-US" dirty="0"/>
              <a:t>from which data  is sent to specific destination</a:t>
            </a:r>
            <a:r>
              <a:rPr lang="en-US" dirty="0" smtClean="0"/>
              <a:t>.</a:t>
            </a:r>
            <a:endParaRPr lang="en-US" i="1" dirty="0" smtClean="0"/>
          </a:p>
          <a:p>
            <a:r>
              <a:rPr lang="en-US" i="1" dirty="0" smtClean="0"/>
              <a:t>Receiver</a:t>
            </a:r>
            <a:endParaRPr lang="en-US" dirty="0"/>
          </a:p>
          <a:p>
            <a:pPr marL="457200" lvl="1" indent="0">
              <a:buNone/>
            </a:pPr>
            <a:r>
              <a:rPr lang="en-US" dirty="0" smtClean="0"/>
              <a:t>Computer at </a:t>
            </a:r>
            <a:r>
              <a:rPr lang="en-US" dirty="0"/>
              <a:t>which data / files are </a:t>
            </a:r>
            <a:r>
              <a:rPr lang="en-US" dirty="0" smtClean="0"/>
              <a:t>received by </a:t>
            </a:r>
            <a:r>
              <a:rPr lang="en-US" dirty="0"/>
              <a:t>source.</a:t>
            </a:r>
            <a:endParaRPr lang="en-US" sz="1600" dirty="0" smtClean="0"/>
          </a:p>
        </p:txBody>
      </p:sp>
    </p:spTree>
    <p:extLst>
      <p:ext uri="{BB962C8B-B14F-4D97-AF65-F5344CB8AC3E}">
        <p14:creationId xmlns:p14="http://schemas.microsoft.com/office/powerpoint/2010/main" val="1007521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DATA COMMUNICATION TECHNIQUES</a:t>
            </a:r>
          </a:p>
        </p:txBody>
      </p:sp>
      <p:sp>
        <p:nvSpPr>
          <p:cNvPr id="3" name="Content Placeholder 2"/>
          <p:cNvSpPr>
            <a:spLocks noGrp="1"/>
          </p:cNvSpPr>
          <p:nvPr>
            <p:ph idx="1"/>
          </p:nvPr>
        </p:nvSpPr>
        <p:spPr>
          <a:xfrm>
            <a:off x="913795" y="2096063"/>
            <a:ext cx="10353762" cy="4343373"/>
          </a:xfrm>
        </p:spPr>
        <p:txBody>
          <a:bodyPr>
            <a:normAutofit/>
          </a:bodyPr>
          <a:lstStyle/>
          <a:p>
            <a:pPr marL="457200" indent="-457200">
              <a:buFont typeface="+mj-lt"/>
              <a:buAutoNum type="arabicPeriod"/>
            </a:pPr>
            <a:r>
              <a:rPr lang="en-US" sz="2400" i="1" dirty="0"/>
              <a:t>Serial Transmission </a:t>
            </a:r>
            <a:endParaRPr lang="en-US" sz="2400" i="1" dirty="0" smtClean="0"/>
          </a:p>
          <a:p>
            <a:pPr marL="457200" lvl="1" indent="0" algn="just">
              <a:buNone/>
            </a:pPr>
            <a:r>
              <a:rPr lang="en-US" sz="2000" i="1" dirty="0" smtClean="0"/>
              <a:t>Serial transmission </a:t>
            </a:r>
            <a:r>
              <a:rPr lang="en-US" sz="2000" dirty="0"/>
              <a:t>is the process of sending data one bit at </a:t>
            </a:r>
            <a:r>
              <a:rPr lang="en-US" sz="2000" dirty="0" smtClean="0"/>
              <a:t>a time</a:t>
            </a:r>
            <a:r>
              <a:rPr lang="en-US" sz="2000" dirty="0"/>
              <a:t>, in sequentially, over a communication channel / </a:t>
            </a:r>
            <a:r>
              <a:rPr lang="en-US" sz="2000" dirty="0" smtClean="0"/>
              <a:t>computer bus</a:t>
            </a:r>
            <a:r>
              <a:rPr lang="en-US" sz="2000" dirty="0"/>
              <a:t>. A data channel that transfers digital data in a serial </a:t>
            </a:r>
            <a:r>
              <a:rPr lang="en-US" sz="2000" dirty="0" smtClean="0"/>
              <a:t>mode, one </a:t>
            </a:r>
            <a:r>
              <a:rPr lang="en-US" sz="2000" dirty="0"/>
              <a:t>bit after the other over one wire, with start and stop </a:t>
            </a:r>
            <a:r>
              <a:rPr lang="en-US" sz="2000" dirty="0" smtClean="0"/>
              <a:t>bit. Serial </a:t>
            </a:r>
            <a:r>
              <a:rPr lang="en-US" sz="2000" dirty="0"/>
              <a:t>interfaces may have multiple lines, but only one line </a:t>
            </a:r>
            <a:r>
              <a:rPr lang="en-US" sz="2000" dirty="0" smtClean="0"/>
              <a:t>is used </a:t>
            </a:r>
            <a:r>
              <a:rPr lang="en-US" sz="2000" dirty="0"/>
              <a:t>for data. </a:t>
            </a:r>
            <a:endParaRPr lang="en-US" sz="2000" dirty="0" smtClean="0"/>
          </a:p>
          <a:p>
            <a:pPr marL="457200" lvl="1" indent="0" algn="just">
              <a:buNone/>
            </a:pPr>
            <a:endParaRPr lang="en-US" sz="2000" dirty="0"/>
          </a:p>
        </p:txBody>
      </p:sp>
      <p:pic>
        <p:nvPicPr>
          <p:cNvPr id="4" name="Picture 3"/>
          <p:cNvPicPr>
            <a:picLocks noChangeAspect="1"/>
          </p:cNvPicPr>
          <p:nvPr/>
        </p:nvPicPr>
        <p:blipFill>
          <a:blip r:embed="rId2"/>
          <a:stretch>
            <a:fillRect/>
          </a:stretch>
        </p:blipFill>
        <p:spPr>
          <a:xfrm>
            <a:off x="7046901" y="4162824"/>
            <a:ext cx="4220655" cy="2276613"/>
          </a:xfrm>
          <a:prstGeom prst="rect">
            <a:avLst/>
          </a:prstGeom>
        </p:spPr>
      </p:pic>
    </p:spTree>
    <p:extLst>
      <p:ext uri="{BB962C8B-B14F-4D97-AF65-F5344CB8AC3E}">
        <p14:creationId xmlns:p14="http://schemas.microsoft.com/office/powerpoint/2010/main" val="200525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COMMUNICATION TECHNIQUES</a:t>
            </a:r>
          </a:p>
        </p:txBody>
      </p:sp>
      <p:sp>
        <p:nvSpPr>
          <p:cNvPr id="3" name="Content Placeholder 2"/>
          <p:cNvSpPr>
            <a:spLocks noGrp="1"/>
          </p:cNvSpPr>
          <p:nvPr>
            <p:ph idx="1"/>
          </p:nvPr>
        </p:nvSpPr>
        <p:spPr>
          <a:xfrm>
            <a:off x="913794" y="1967276"/>
            <a:ext cx="10353762" cy="4562313"/>
          </a:xfrm>
        </p:spPr>
        <p:txBody>
          <a:bodyPr>
            <a:normAutofit/>
          </a:bodyPr>
          <a:lstStyle/>
          <a:p>
            <a:pPr marL="0" indent="0">
              <a:buNone/>
            </a:pPr>
            <a:r>
              <a:rPr lang="en-US" sz="2400" i="1" dirty="0" smtClean="0"/>
              <a:t>2.   Parallel Transmission</a:t>
            </a:r>
          </a:p>
          <a:p>
            <a:pPr marL="0" indent="0">
              <a:buNone/>
            </a:pPr>
            <a:r>
              <a:rPr lang="en-US" dirty="0" smtClean="0"/>
              <a:t>It is </a:t>
            </a:r>
            <a:r>
              <a:rPr lang="en-US" dirty="0"/>
              <a:t>a method of sending several </a:t>
            </a:r>
            <a:r>
              <a:rPr lang="en-US" dirty="0" smtClean="0"/>
              <a:t>data signals </a:t>
            </a:r>
            <a:r>
              <a:rPr lang="en-US" dirty="0"/>
              <a:t>simultaneously over several parallel </a:t>
            </a:r>
            <a:r>
              <a:rPr lang="en-US" dirty="0" smtClean="0"/>
              <a:t>channels. In </a:t>
            </a:r>
            <a:r>
              <a:rPr lang="en-US" dirty="0"/>
              <a:t>parallel transmission, multiple bits (usually 8 bits or </a:t>
            </a:r>
            <a:r>
              <a:rPr lang="en-US" dirty="0" smtClean="0"/>
              <a:t>a byte/character</a:t>
            </a:r>
            <a:r>
              <a:rPr lang="en-US" dirty="0"/>
              <a:t>) are sent simultaneously on different </a:t>
            </a:r>
            <a:r>
              <a:rPr lang="en-US" dirty="0" smtClean="0"/>
              <a:t>channels (wires</a:t>
            </a:r>
            <a:r>
              <a:rPr lang="en-US" dirty="0"/>
              <a:t>, frequency channels) within the same cable, or </a:t>
            </a:r>
            <a:r>
              <a:rPr lang="en-US" dirty="0" smtClean="0"/>
              <a:t>radio path. </a:t>
            </a:r>
            <a:r>
              <a:rPr lang="en-US" dirty="0"/>
              <a:t>Due to multi channels lines </a:t>
            </a:r>
            <a:r>
              <a:rPr lang="en-US" dirty="0" smtClean="0"/>
              <a:t>in parallel </a:t>
            </a:r>
            <a:r>
              <a:rPr lang="en-US" dirty="0"/>
              <a:t>transmission, it may comparatively fast as </a:t>
            </a:r>
            <a:r>
              <a:rPr lang="en-US" dirty="0" smtClean="0"/>
              <a:t>serial transmission</a:t>
            </a:r>
            <a:r>
              <a:rPr lang="en-US" dirty="0"/>
              <a:t>.</a:t>
            </a:r>
            <a:endParaRPr lang="en-US" dirty="0"/>
          </a:p>
        </p:txBody>
      </p:sp>
      <p:pic>
        <p:nvPicPr>
          <p:cNvPr id="4" name="Picture 3"/>
          <p:cNvPicPr>
            <a:picLocks noChangeAspect="1"/>
          </p:cNvPicPr>
          <p:nvPr/>
        </p:nvPicPr>
        <p:blipFill>
          <a:blip r:embed="rId2"/>
          <a:stretch>
            <a:fillRect/>
          </a:stretch>
        </p:blipFill>
        <p:spPr>
          <a:xfrm>
            <a:off x="6547583" y="4166879"/>
            <a:ext cx="4277451" cy="2362710"/>
          </a:xfrm>
          <a:prstGeom prst="rect">
            <a:avLst/>
          </a:prstGeom>
        </p:spPr>
      </p:pic>
    </p:spTree>
    <p:extLst>
      <p:ext uri="{BB962C8B-B14F-4D97-AF65-F5344CB8AC3E}">
        <p14:creationId xmlns:p14="http://schemas.microsoft.com/office/powerpoint/2010/main" val="26028604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pic>
        <p:nvPicPr>
          <p:cNvPr id="6" name="Content Placeholder 5"/>
          <p:cNvPicPr>
            <a:picLocks noGrp="1" noChangeAspect="1"/>
          </p:cNvPicPr>
          <p:nvPr>
            <p:ph idx="1"/>
          </p:nvPr>
        </p:nvPicPr>
        <p:blipFill rotWithShape="1">
          <a:blip r:embed="rId2">
            <a:extLst>
              <a:ext uri="{28A0092B-C50C-407E-A947-70E740481C1C}">
                <a14:useLocalDpi xmlns:a14="http://schemas.microsoft.com/office/drawing/2010/main" val="0"/>
              </a:ext>
            </a:extLst>
          </a:blip>
          <a:srcRect l="2071" t="2688"/>
          <a:stretch/>
        </p:blipFill>
        <p:spPr>
          <a:xfrm>
            <a:off x="1066195" y="2088321"/>
            <a:ext cx="10056942" cy="4593658"/>
          </a:xfrm>
        </p:spPr>
      </p:pic>
      <p:sp>
        <p:nvSpPr>
          <p:cNvPr id="7" name="Title 1"/>
          <p:cNvSpPr txBox="1">
            <a:spLocks/>
          </p:cNvSpPr>
          <p:nvPr/>
        </p:nvSpPr>
        <p:spPr>
          <a:xfrm>
            <a:off x="1066195" y="762000"/>
            <a:ext cx="10353761" cy="1326321"/>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a:lstStyle>
          <a:p>
            <a:r>
              <a:rPr lang="en-US" dirty="0" smtClean="0"/>
              <a:t>Types of data transmission</a:t>
            </a:r>
            <a:endParaRPr lang="en-US" dirty="0"/>
          </a:p>
        </p:txBody>
      </p:sp>
    </p:spTree>
    <p:extLst>
      <p:ext uri="{BB962C8B-B14F-4D97-AF65-F5344CB8AC3E}">
        <p14:creationId xmlns:p14="http://schemas.microsoft.com/office/powerpoint/2010/main" val="310471066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Damask</Template>
  <TotalTime>1042</TotalTime>
  <Words>1246</Words>
  <Application>Microsoft Office PowerPoint</Application>
  <PresentationFormat>Widescreen</PresentationFormat>
  <Paragraphs>107</Paragraphs>
  <Slides>25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Bookman Old Style</vt:lpstr>
      <vt:lpstr>Rockwell</vt:lpstr>
      <vt:lpstr>Damask</vt:lpstr>
      <vt:lpstr>Data communication and   Networking</vt:lpstr>
      <vt:lpstr>NETWORK</vt:lpstr>
      <vt:lpstr>Advantages of computer networks</vt:lpstr>
      <vt:lpstr>Data communication</vt:lpstr>
      <vt:lpstr>Components of data communication</vt:lpstr>
      <vt:lpstr>Components of data communication</vt:lpstr>
      <vt:lpstr>DATA COMMUNICATION TECHNIQUES</vt:lpstr>
      <vt:lpstr>DATA COMMUNICATION TECHNIQUES</vt:lpstr>
      <vt:lpstr> </vt:lpstr>
      <vt:lpstr>Modes of data transmission</vt:lpstr>
      <vt:lpstr>Modes of data transmission CONT…</vt:lpstr>
      <vt:lpstr>Modes of data transmission CONT…</vt:lpstr>
      <vt:lpstr>Network architectures</vt:lpstr>
      <vt:lpstr>Client-server architecture</vt:lpstr>
      <vt:lpstr>Client-server architecture cont…</vt:lpstr>
      <vt:lpstr>Client-server architecture cont…</vt:lpstr>
      <vt:lpstr>Peer to peer architecture </vt:lpstr>
      <vt:lpstr>Peer to peer architecture  cont…</vt:lpstr>
      <vt:lpstr>Types of Networks</vt:lpstr>
      <vt:lpstr>Personal Area Networks (PAN) </vt:lpstr>
      <vt:lpstr>Local Area Networks (LAN) </vt:lpstr>
      <vt:lpstr>Local Area Networks (LAN) </vt:lpstr>
      <vt:lpstr>Metropolitan Area Networks (MAN) </vt:lpstr>
      <vt:lpstr>Metropolitan Area Networks (MAN) </vt:lpstr>
      <vt:lpstr> Wide Area Networks (WAN)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communication and   Networking</dc:title>
  <dc:creator>aiman anum</dc:creator>
  <cp:lastModifiedBy>aiman anum</cp:lastModifiedBy>
  <cp:revision>23</cp:revision>
  <dcterms:created xsi:type="dcterms:W3CDTF">2019-03-12T12:41:35Z</dcterms:created>
  <dcterms:modified xsi:type="dcterms:W3CDTF">2019-03-13T06:03:44Z</dcterms:modified>
</cp:coreProperties>
</file>